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2" r:id="rId3"/>
    <p:sldId id="336" r:id="rId4"/>
    <p:sldId id="333" r:id="rId5"/>
    <p:sldId id="335" r:id="rId6"/>
    <p:sldId id="334" r:id="rId7"/>
    <p:sldId id="331" r:id="rId8"/>
    <p:sldId id="320" r:id="rId9"/>
    <p:sldId id="328" r:id="rId10"/>
    <p:sldId id="330" r:id="rId11"/>
    <p:sldId id="329" r:id="rId12"/>
    <p:sldId id="327" r:id="rId13"/>
    <p:sldId id="326" r:id="rId14"/>
    <p:sldId id="325" r:id="rId15"/>
    <p:sldId id="324" r:id="rId16"/>
    <p:sldId id="32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showGuides="1">
      <p:cViewPr>
        <p:scale>
          <a:sx n="100" d="100"/>
          <a:sy n="100" d="100"/>
        </p:scale>
        <p:origin x="456" y="45"/>
      </p:cViewPr>
      <p:guideLst>
        <p:guide orient="horz" pos="24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EECE-E16D-4E09-8C83-CBC8C393D2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3D294A2-E657-4E2D-815B-C893D8B17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5F837CC-1274-4DF2-921B-AF4194FE0CEB}"/>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5" name="Footer Placeholder 4">
            <a:extLst>
              <a:ext uri="{FF2B5EF4-FFF2-40B4-BE49-F238E27FC236}">
                <a16:creationId xmlns:a16="http://schemas.microsoft.com/office/drawing/2014/main" id="{62B5E3AD-BB7A-4A59-B173-EB6DEC02D6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24DF97-B25B-40C0-9E47-CAAFF16F9B3F}"/>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93491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CB52-24F9-473E-AE2A-C6BC54C9EC8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B85E7C-EFF1-4A48-9B2C-29809E07D7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C4F7F0-0922-478A-9D03-726BAF5701C6}"/>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5" name="Footer Placeholder 4">
            <a:extLst>
              <a:ext uri="{FF2B5EF4-FFF2-40B4-BE49-F238E27FC236}">
                <a16:creationId xmlns:a16="http://schemas.microsoft.com/office/drawing/2014/main" id="{9993C8C6-6465-4F2B-988A-2F746DC9F8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5AA0B8-7BF8-4799-B320-521F7CD498F2}"/>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1061269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DA9E08-7BDE-4959-9FB6-BD3299909E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26A975-C4BF-4012-A41C-3062F6A521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F67E55-D7C6-41FB-9D04-8CFC7BDC0433}"/>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5" name="Footer Placeholder 4">
            <a:extLst>
              <a:ext uri="{FF2B5EF4-FFF2-40B4-BE49-F238E27FC236}">
                <a16:creationId xmlns:a16="http://schemas.microsoft.com/office/drawing/2014/main" id="{12E2F6C4-CE8C-42EE-84AD-A3383631B6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A1014DA-B31C-4F99-AEC4-7258D4E8A64C}"/>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780260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B68A-E4E5-4481-937F-EC37671F68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C7745D-ABBD-455D-96BD-75E1ABC67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B2BD8F-FAB4-4A74-9DD2-47BFABFE760F}"/>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5" name="Footer Placeholder 4">
            <a:extLst>
              <a:ext uri="{FF2B5EF4-FFF2-40B4-BE49-F238E27FC236}">
                <a16:creationId xmlns:a16="http://schemas.microsoft.com/office/drawing/2014/main" id="{A08C16B1-A34B-49FF-9F1A-971561D18B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927A67-AAC3-455E-95C3-8F82A1597E4D}"/>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397787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79B3-88D3-40DD-83F4-0BAC705CB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5457E2-9F2F-4D5C-9EE4-133B118284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8F0C1C-428F-4652-93C4-FD50B185769B}"/>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5" name="Footer Placeholder 4">
            <a:extLst>
              <a:ext uri="{FF2B5EF4-FFF2-40B4-BE49-F238E27FC236}">
                <a16:creationId xmlns:a16="http://schemas.microsoft.com/office/drawing/2014/main" id="{5A20988D-A71E-43BA-AE8B-7539546F8C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B878E8-8437-4134-B157-336157AF1C75}"/>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760763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304B-5B18-4360-8216-34EE665A5E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339083-4EF1-4C27-B4A5-EE28A69095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29E4668-4F36-49FB-AFC1-A3FC8D43B8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72BAA0D-10FF-4D10-8D84-3C65B0CBCE10}"/>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6" name="Footer Placeholder 5">
            <a:extLst>
              <a:ext uri="{FF2B5EF4-FFF2-40B4-BE49-F238E27FC236}">
                <a16:creationId xmlns:a16="http://schemas.microsoft.com/office/drawing/2014/main" id="{2721D7AB-FA46-4FE1-8DB3-A97D7E151E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020FE7-AB5F-46A6-8B01-A60729BEC336}"/>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46877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B5BD3-19BD-4B35-83A7-E9B96B5D409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0A61E50-3A34-4A58-9220-EDA3EEEC8C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C8AEE2-8E8E-4F11-8B8E-E41C047513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F322687-EF76-4073-9B67-C82C8A725B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2672B3-6A31-4B23-8DA4-6B9E8269BB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670D79D-CD9D-413E-9828-F8C8348EE09A}"/>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8" name="Footer Placeholder 7">
            <a:extLst>
              <a:ext uri="{FF2B5EF4-FFF2-40B4-BE49-F238E27FC236}">
                <a16:creationId xmlns:a16="http://schemas.microsoft.com/office/drawing/2014/main" id="{E1ECE62B-485A-40EE-B289-2FB720FEFC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9929408-D734-4ACA-AD0B-B12FC95AEEBA}"/>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253734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FB62-D7CD-4A53-8ACA-D85BB8931FA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127C39-72E5-4D03-8311-43763EEAD8F2}"/>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4" name="Footer Placeholder 3">
            <a:extLst>
              <a:ext uri="{FF2B5EF4-FFF2-40B4-BE49-F238E27FC236}">
                <a16:creationId xmlns:a16="http://schemas.microsoft.com/office/drawing/2014/main" id="{1E222329-AD05-4344-B176-0C3611C4012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13F964D-D0C5-4741-8FCE-F5D0FAB99F0D}"/>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3097065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63290-B817-45BF-A714-4551C3EF6A72}"/>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3" name="Footer Placeholder 2">
            <a:extLst>
              <a:ext uri="{FF2B5EF4-FFF2-40B4-BE49-F238E27FC236}">
                <a16:creationId xmlns:a16="http://schemas.microsoft.com/office/drawing/2014/main" id="{342D6BC7-4B83-4FEA-9B0F-22DDA24A308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70CF714-DE4E-44BC-9FD8-C8440E15647E}"/>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1384301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553D-4455-4B38-8A13-D65104D18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951E0BE-9814-4C63-9F19-9970E405B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BB876A0-67B7-4132-B6BC-72E5B6783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736AC-49C3-439D-AA99-A7DA4AE40424}"/>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6" name="Footer Placeholder 5">
            <a:extLst>
              <a:ext uri="{FF2B5EF4-FFF2-40B4-BE49-F238E27FC236}">
                <a16:creationId xmlns:a16="http://schemas.microsoft.com/office/drawing/2014/main" id="{FC4EA9C9-D46F-42C2-BF2A-E375C8E5ED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274747-8B5E-49CB-A838-65B1E5AAC994}"/>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1794246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8904-609D-497D-A7BD-726A533AE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16D0EE-BF56-4C20-8B52-3079362EA8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45CA7C5-CEBD-446F-8A56-DD2569527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F96242-374C-42E5-BD23-D9105C34431F}"/>
              </a:ext>
            </a:extLst>
          </p:cNvPr>
          <p:cNvSpPr>
            <a:spLocks noGrp="1"/>
          </p:cNvSpPr>
          <p:nvPr>
            <p:ph type="dt" sz="half" idx="10"/>
          </p:nvPr>
        </p:nvSpPr>
        <p:spPr/>
        <p:txBody>
          <a:bodyPr/>
          <a:lstStyle/>
          <a:p>
            <a:fld id="{821C0ADD-3501-4DE9-BF04-0664713249EA}" type="datetimeFigureOut">
              <a:rPr lang="en-GB" smtClean="0"/>
              <a:t>26/03/2020</a:t>
            </a:fld>
            <a:endParaRPr lang="en-GB"/>
          </a:p>
        </p:txBody>
      </p:sp>
      <p:sp>
        <p:nvSpPr>
          <p:cNvPr id="6" name="Footer Placeholder 5">
            <a:extLst>
              <a:ext uri="{FF2B5EF4-FFF2-40B4-BE49-F238E27FC236}">
                <a16:creationId xmlns:a16="http://schemas.microsoft.com/office/drawing/2014/main" id="{859D7082-ECE6-40C0-B18C-5F2F6050E8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A03CB3-CE20-4399-8839-E3F69C942C80}"/>
              </a:ext>
            </a:extLst>
          </p:cNvPr>
          <p:cNvSpPr>
            <a:spLocks noGrp="1"/>
          </p:cNvSpPr>
          <p:nvPr>
            <p:ph type="sldNum" sz="quarter" idx="12"/>
          </p:nvPr>
        </p:nvSpPr>
        <p:spPr/>
        <p:txBody>
          <a:bodyPr/>
          <a:lstStyle/>
          <a:p>
            <a:fld id="{6845A62B-484E-4490-B160-4A322626405D}" type="slidenum">
              <a:rPr lang="en-GB" smtClean="0"/>
              <a:t>‹#›</a:t>
            </a:fld>
            <a:endParaRPr lang="en-GB"/>
          </a:p>
        </p:txBody>
      </p:sp>
    </p:spTree>
    <p:extLst>
      <p:ext uri="{BB962C8B-B14F-4D97-AF65-F5344CB8AC3E}">
        <p14:creationId xmlns:p14="http://schemas.microsoft.com/office/powerpoint/2010/main" val="110194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CC5DA4-DD96-4F9B-9C4A-BD2B8D3C26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FC65708-008B-44D4-9160-CE0061D91B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839B20-AF35-440A-97E5-781CBA0F8C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C0ADD-3501-4DE9-BF04-0664713249EA}" type="datetimeFigureOut">
              <a:rPr lang="en-GB" smtClean="0"/>
              <a:t>26/03/2020</a:t>
            </a:fld>
            <a:endParaRPr lang="en-GB"/>
          </a:p>
        </p:txBody>
      </p:sp>
      <p:sp>
        <p:nvSpPr>
          <p:cNvPr id="5" name="Footer Placeholder 4">
            <a:extLst>
              <a:ext uri="{FF2B5EF4-FFF2-40B4-BE49-F238E27FC236}">
                <a16:creationId xmlns:a16="http://schemas.microsoft.com/office/drawing/2014/main" id="{503775C4-071B-42BB-AC48-A35CB2F5A4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50AFC0E-719C-4E72-B6E8-EBA9E45A08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5A62B-484E-4490-B160-4A322626405D}" type="slidenum">
              <a:rPr lang="en-GB" smtClean="0"/>
              <a:t>‹#›</a:t>
            </a:fld>
            <a:endParaRPr lang="en-GB"/>
          </a:p>
        </p:txBody>
      </p:sp>
    </p:spTree>
    <p:extLst>
      <p:ext uri="{BB962C8B-B14F-4D97-AF65-F5344CB8AC3E}">
        <p14:creationId xmlns:p14="http://schemas.microsoft.com/office/powerpoint/2010/main" val="1715369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AC16-FCD6-4892-9543-03E5D74C2E7C}"/>
              </a:ext>
            </a:extLst>
          </p:cNvPr>
          <p:cNvSpPr>
            <a:spLocks noGrp="1"/>
          </p:cNvSpPr>
          <p:nvPr>
            <p:ph type="ctrTitle"/>
          </p:nvPr>
        </p:nvSpPr>
        <p:spPr/>
        <p:txBody>
          <a:bodyPr/>
          <a:lstStyle/>
          <a:p>
            <a:r>
              <a:rPr lang="en-GB" dirty="0"/>
              <a:t>How to Remove ICA Components</a:t>
            </a:r>
          </a:p>
        </p:txBody>
      </p:sp>
      <p:sp>
        <p:nvSpPr>
          <p:cNvPr id="3" name="Subtitle 2">
            <a:extLst>
              <a:ext uri="{FF2B5EF4-FFF2-40B4-BE49-F238E27FC236}">
                <a16:creationId xmlns:a16="http://schemas.microsoft.com/office/drawing/2014/main" id="{E7971860-6D5A-42B6-B28D-91DD657DD231}"/>
              </a:ext>
            </a:extLst>
          </p:cNvPr>
          <p:cNvSpPr>
            <a:spLocks noGrp="1"/>
          </p:cNvSpPr>
          <p:nvPr>
            <p:ph type="subTitle" idx="1"/>
          </p:nvPr>
        </p:nvSpPr>
        <p:spPr/>
        <p:txBody>
          <a:bodyPr/>
          <a:lstStyle/>
          <a:p>
            <a:r>
              <a:rPr lang="en-GB" dirty="0"/>
              <a:t>By Sophia Snipes, for LSM study</a:t>
            </a:r>
          </a:p>
        </p:txBody>
      </p:sp>
    </p:spTree>
    <p:extLst>
      <p:ext uri="{BB962C8B-B14F-4D97-AF65-F5344CB8AC3E}">
        <p14:creationId xmlns:p14="http://schemas.microsoft.com/office/powerpoint/2010/main" val="1058351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A4F0177-2288-4BB6-840E-6710395BE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764" y="42336"/>
            <a:ext cx="4486275" cy="46291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2121A09-2835-4913-B8BE-DA5FD6A51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 y="675220"/>
            <a:ext cx="4591050" cy="4714875"/>
          </a:xfrm>
          <a:prstGeom prst="rect">
            <a:avLst/>
          </a:prstGeom>
          <a:noFill/>
          <a:extLst>
            <a:ext uri="{909E8E84-426E-40DD-AFC4-6F175D3DCCD1}">
              <a14:hiddenFill xmlns:a14="http://schemas.microsoft.com/office/drawing/2010/main">
                <a:solidFill>
                  <a:srgbClr val="FFFFFF"/>
                </a:solidFill>
              </a14:hiddenFill>
            </a:ext>
          </a:extLst>
        </p:spPr>
      </p:pic>
      <p:sp>
        <p:nvSpPr>
          <p:cNvPr id="2" name="Callout: Bent Line 1">
            <a:extLst>
              <a:ext uri="{FF2B5EF4-FFF2-40B4-BE49-F238E27FC236}">
                <a16:creationId xmlns:a16="http://schemas.microsoft.com/office/drawing/2014/main" id="{A5934D9A-BB0F-44BD-A911-B56AC61EB047}"/>
              </a:ext>
            </a:extLst>
          </p:cNvPr>
          <p:cNvSpPr/>
          <p:nvPr/>
        </p:nvSpPr>
        <p:spPr>
          <a:xfrm>
            <a:off x="1638300" y="42336"/>
            <a:ext cx="2514600" cy="632883"/>
          </a:xfrm>
          <a:prstGeom prst="borderCallout2">
            <a:avLst>
              <a:gd name="adj1" fmla="val 18750"/>
              <a:gd name="adj2" fmla="val -8333"/>
              <a:gd name="adj3" fmla="val 80895"/>
              <a:gd name="adj4" fmla="val -21185"/>
              <a:gd name="adj5" fmla="val 221034"/>
              <a:gd name="adj6" fmla="val -16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Topoplot</a:t>
            </a:r>
            <a:r>
              <a:rPr lang="en-GB" dirty="0"/>
              <a:t>: frontal blobs indicate eye artefact</a:t>
            </a:r>
          </a:p>
        </p:txBody>
      </p:sp>
      <p:sp>
        <p:nvSpPr>
          <p:cNvPr id="5" name="Callout: Bent Line 4">
            <a:extLst>
              <a:ext uri="{FF2B5EF4-FFF2-40B4-BE49-F238E27FC236}">
                <a16:creationId xmlns:a16="http://schemas.microsoft.com/office/drawing/2014/main" id="{7BB868C3-EF32-46ED-8448-3CA23D0CE1F0}"/>
              </a:ext>
            </a:extLst>
          </p:cNvPr>
          <p:cNvSpPr/>
          <p:nvPr/>
        </p:nvSpPr>
        <p:spPr>
          <a:xfrm>
            <a:off x="4843728" y="2904070"/>
            <a:ext cx="1667139" cy="800097"/>
          </a:xfrm>
          <a:prstGeom prst="borderCallout2">
            <a:avLst>
              <a:gd name="adj1" fmla="val 18750"/>
              <a:gd name="adj2" fmla="val -8333"/>
              <a:gd name="adj3" fmla="val -80749"/>
              <a:gd name="adj4" fmla="val -26771"/>
              <a:gd name="adj5" fmla="val -100884"/>
              <a:gd name="adj6" fmla="val -667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Trials plot: regular dots indicate blinks</a:t>
            </a:r>
          </a:p>
        </p:txBody>
      </p:sp>
      <p:sp>
        <p:nvSpPr>
          <p:cNvPr id="6" name="Callout: Bent Line 5">
            <a:extLst>
              <a:ext uri="{FF2B5EF4-FFF2-40B4-BE49-F238E27FC236}">
                <a16:creationId xmlns:a16="http://schemas.microsoft.com/office/drawing/2014/main" id="{062B1717-F9D2-49B4-ACD7-6C3D272BF7E5}"/>
              </a:ext>
            </a:extLst>
          </p:cNvPr>
          <p:cNvSpPr/>
          <p:nvPr/>
        </p:nvSpPr>
        <p:spPr>
          <a:xfrm>
            <a:off x="5513388" y="336552"/>
            <a:ext cx="1285345" cy="1145117"/>
          </a:xfrm>
          <a:prstGeom prst="borderCallout2">
            <a:avLst>
              <a:gd name="adj1" fmla="val 18750"/>
              <a:gd name="adj2" fmla="val -8333"/>
              <a:gd name="adj3" fmla="val 39876"/>
              <a:gd name="adj4" fmla="val -29056"/>
              <a:gd name="adj5" fmla="val 52307"/>
              <a:gd name="adj6" fmla="val -441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large scale indicates big effects</a:t>
            </a:r>
          </a:p>
        </p:txBody>
      </p:sp>
      <p:sp>
        <p:nvSpPr>
          <p:cNvPr id="7" name="Callout: Bent Line 6">
            <a:extLst>
              <a:ext uri="{FF2B5EF4-FFF2-40B4-BE49-F238E27FC236}">
                <a16:creationId xmlns:a16="http://schemas.microsoft.com/office/drawing/2014/main" id="{30DED941-8980-4505-9791-E65A1B54A374}"/>
              </a:ext>
            </a:extLst>
          </p:cNvPr>
          <p:cNvSpPr/>
          <p:nvPr/>
        </p:nvSpPr>
        <p:spPr>
          <a:xfrm>
            <a:off x="1994695" y="4996395"/>
            <a:ext cx="2653505" cy="787399"/>
          </a:xfrm>
          <a:prstGeom prst="borderCallout2">
            <a:avLst>
              <a:gd name="adj1" fmla="val 18750"/>
              <a:gd name="adj2" fmla="val -8333"/>
              <a:gd name="adj3" fmla="val -80749"/>
              <a:gd name="adj4" fmla="val -26771"/>
              <a:gd name="adj5" fmla="val -162954"/>
              <a:gd name="adj6" fmla="val -158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Power spectrum: weird spectrum indicates not-brain activity</a:t>
            </a:r>
          </a:p>
        </p:txBody>
      </p:sp>
      <p:sp>
        <p:nvSpPr>
          <p:cNvPr id="4" name="TextBox 3">
            <a:extLst>
              <a:ext uri="{FF2B5EF4-FFF2-40B4-BE49-F238E27FC236}">
                <a16:creationId xmlns:a16="http://schemas.microsoft.com/office/drawing/2014/main" id="{0CFDA8CD-581C-497B-8FD0-FFB7338630AB}"/>
              </a:ext>
            </a:extLst>
          </p:cNvPr>
          <p:cNvSpPr txBox="1"/>
          <p:nvPr/>
        </p:nvSpPr>
        <p:spPr>
          <a:xfrm>
            <a:off x="1083732" y="5783794"/>
            <a:ext cx="4237567" cy="646331"/>
          </a:xfrm>
          <a:prstGeom prst="rect">
            <a:avLst/>
          </a:prstGeom>
          <a:noFill/>
        </p:spPr>
        <p:txBody>
          <a:bodyPr wrap="square" rtlCol="0">
            <a:spAutoFit/>
          </a:bodyPr>
          <a:lstStyle/>
          <a:p>
            <a:r>
              <a:rPr lang="en-GB" b="1" dirty="0">
                <a:solidFill>
                  <a:srgbClr val="C00000"/>
                </a:solidFill>
              </a:rPr>
              <a:t>Reject component</a:t>
            </a:r>
          </a:p>
          <a:p>
            <a:r>
              <a:rPr lang="en-GB" dirty="0">
                <a:solidFill>
                  <a:srgbClr val="C00000"/>
                </a:solidFill>
              </a:rPr>
              <a:t>Clearly a blink artefact, distributed in time</a:t>
            </a:r>
          </a:p>
        </p:txBody>
      </p:sp>
      <p:sp>
        <p:nvSpPr>
          <p:cNvPr id="11" name="TextBox 10">
            <a:extLst>
              <a:ext uri="{FF2B5EF4-FFF2-40B4-BE49-F238E27FC236}">
                <a16:creationId xmlns:a16="http://schemas.microsoft.com/office/drawing/2014/main" id="{273DCC29-4454-4460-A84E-8587D5641128}"/>
              </a:ext>
            </a:extLst>
          </p:cNvPr>
          <p:cNvSpPr txBox="1"/>
          <p:nvPr/>
        </p:nvSpPr>
        <p:spPr>
          <a:xfrm>
            <a:off x="7495117" y="5639265"/>
            <a:ext cx="4237567" cy="923330"/>
          </a:xfrm>
          <a:prstGeom prst="rect">
            <a:avLst/>
          </a:prstGeom>
          <a:noFill/>
        </p:spPr>
        <p:txBody>
          <a:bodyPr wrap="square" rtlCol="0">
            <a:spAutoFit/>
          </a:bodyPr>
          <a:lstStyle/>
          <a:p>
            <a:r>
              <a:rPr lang="en-GB" b="1" dirty="0"/>
              <a:t>Keep component</a:t>
            </a:r>
          </a:p>
          <a:p>
            <a:r>
              <a:rPr lang="en-GB" dirty="0"/>
              <a:t>Given location, it’s an EMG artefact, but not a blink or heartbeat, so leave it in there</a:t>
            </a:r>
          </a:p>
        </p:txBody>
      </p:sp>
      <p:sp>
        <p:nvSpPr>
          <p:cNvPr id="12" name="Callout: Bent Line 11">
            <a:extLst>
              <a:ext uri="{FF2B5EF4-FFF2-40B4-BE49-F238E27FC236}">
                <a16:creationId xmlns:a16="http://schemas.microsoft.com/office/drawing/2014/main" id="{936D718B-6436-44FB-A996-9648A531BBD6}"/>
              </a:ext>
            </a:extLst>
          </p:cNvPr>
          <p:cNvSpPr/>
          <p:nvPr/>
        </p:nvSpPr>
        <p:spPr>
          <a:xfrm flipH="1">
            <a:off x="6442075" y="1653120"/>
            <a:ext cx="1859491" cy="971548"/>
          </a:xfrm>
          <a:prstGeom prst="borderCallout2">
            <a:avLst>
              <a:gd name="adj1" fmla="val 18750"/>
              <a:gd name="adj2" fmla="val -8333"/>
              <a:gd name="adj3" fmla="val 13734"/>
              <a:gd name="adj4" fmla="val -20809"/>
              <a:gd name="adj5" fmla="val -46782"/>
              <a:gd name="adj6" fmla="val -29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These are channels 107 and 113, the EMG</a:t>
            </a:r>
          </a:p>
        </p:txBody>
      </p:sp>
    </p:spTree>
    <p:extLst>
      <p:ext uri="{BB962C8B-B14F-4D97-AF65-F5344CB8AC3E}">
        <p14:creationId xmlns:p14="http://schemas.microsoft.com/office/powerpoint/2010/main" val="308190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8F2BCD1-471F-42B5-B979-978C26620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700" y="1"/>
            <a:ext cx="3797300" cy="39571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35B20FF-FF10-40E6-9A81-0CE105681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338" y="-15988"/>
            <a:ext cx="3837272" cy="39172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E546401-BE8E-4243-9C27-8B9A6A644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94"/>
            <a:ext cx="3869249" cy="39092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BB76DB-6E7F-4E8E-B0DC-27004F88EE96}"/>
              </a:ext>
            </a:extLst>
          </p:cNvPr>
          <p:cNvSpPr txBox="1"/>
          <p:nvPr/>
        </p:nvSpPr>
        <p:spPr>
          <a:xfrm>
            <a:off x="0" y="4107394"/>
            <a:ext cx="3869249" cy="923330"/>
          </a:xfrm>
          <a:prstGeom prst="rect">
            <a:avLst/>
          </a:prstGeom>
          <a:noFill/>
        </p:spPr>
        <p:txBody>
          <a:bodyPr wrap="square" rtlCol="0">
            <a:spAutoFit/>
          </a:bodyPr>
          <a:lstStyle/>
          <a:p>
            <a:r>
              <a:rPr lang="en-GB" b="1" dirty="0"/>
              <a:t>Keep component</a:t>
            </a:r>
          </a:p>
          <a:p>
            <a:r>
              <a:rPr lang="en-GB" dirty="0"/>
              <a:t>Given spectrum, it’s probably noise, but no idea what, so leave it.</a:t>
            </a:r>
          </a:p>
        </p:txBody>
      </p:sp>
      <p:sp>
        <p:nvSpPr>
          <p:cNvPr id="6" name="TextBox 5">
            <a:extLst>
              <a:ext uri="{FF2B5EF4-FFF2-40B4-BE49-F238E27FC236}">
                <a16:creationId xmlns:a16="http://schemas.microsoft.com/office/drawing/2014/main" id="{11CF429E-90FF-4329-B5E8-976D7918F10D}"/>
              </a:ext>
            </a:extLst>
          </p:cNvPr>
          <p:cNvSpPr txBox="1"/>
          <p:nvPr/>
        </p:nvSpPr>
        <p:spPr>
          <a:xfrm>
            <a:off x="4213338" y="4107394"/>
            <a:ext cx="3869249" cy="1477328"/>
          </a:xfrm>
          <a:prstGeom prst="rect">
            <a:avLst/>
          </a:prstGeom>
          <a:noFill/>
        </p:spPr>
        <p:txBody>
          <a:bodyPr wrap="square" rtlCol="0">
            <a:spAutoFit/>
          </a:bodyPr>
          <a:lstStyle/>
          <a:p>
            <a:r>
              <a:rPr lang="en-GB" b="1" dirty="0">
                <a:solidFill>
                  <a:srgbClr val="C00000"/>
                </a:solidFill>
              </a:rPr>
              <a:t>Reject component</a:t>
            </a:r>
          </a:p>
          <a:p>
            <a:r>
              <a:rPr lang="en-GB" dirty="0">
                <a:solidFill>
                  <a:srgbClr val="C00000"/>
                </a:solidFill>
              </a:rPr>
              <a:t>This is a heartbeat artefact, as mainly evident by the weird “topography” and the fairly evenly spaced little dots in the trials plot.</a:t>
            </a:r>
          </a:p>
        </p:txBody>
      </p:sp>
      <p:sp>
        <p:nvSpPr>
          <p:cNvPr id="7" name="TextBox 6">
            <a:extLst>
              <a:ext uri="{FF2B5EF4-FFF2-40B4-BE49-F238E27FC236}">
                <a16:creationId xmlns:a16="http://schemas.microsoft.com/office/drawing/2014/main" id="{E895F3A7-0B98-4B53-AC95-7F0A63A0A8B7}"/>
              </a:ext>
            </a:extLst>
          </p:cNvPr>
          <p:cNvSpPr txBox="1"/>
          <p:nvPr/>
        </p:nvSpPr>
        <p:spPr>
          <a:xfrm>
            <a:off x="8358725" y="4107394"/>
            <a:ext cx="3869249" cy="646331"/>
          </a:xfrm>
          <a:prstGeom prst="rect">
            <a:avLst/>
          </a:prstGeom>
          <a:noFill/>
        </p:spPr>
        <p:txBody>
          <a:bodyPr wrap="square" rtlCol="0">
            <a:spAutoFit/>
          </a:bodyPr>
          <a:lstStyle/>
          <a:p>
            <a:r>
              <a:rPr lang="en-GB" b="1" dirty="0"/>
              <a:t>Keep component</a:t>
            </a:r>
          </a:p>
          <a:p>
            <a:r>
              <a:rPr lang="en-GB" dirty="0"/>
              <a:t>This could easily be brain data</a:t>
            </a:r>
          </a:p>
        </p:txBody>
      </p:sp>
    </p:spTree>
    <p:extLst>
      <p:ext uri="{BB962C8B-B14F-4D97-AF65-F5344CB8AC3E}">
        <p14:creationId xmlns:p14="http://schemas.microsoft.com/office/powerpoint/2010/main" val="1991088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AC06BC8-D021-4D34-82E2-23D9E5B3D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943" y="2783"/>
            <a:ext cx="3838057" cy="39330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3FCD8C9-4B77-44A1-8F14-F5F8DDAFB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888" y="4760"/>
            <a:ext cx="3880656" cy="39290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2B8E4A7-EC5F-403B-A8A0-4E36B30A4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98490" cy="38617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0F456BE-1D63-48AB-ADCF-4FFCEA969B4E}"/>
              </a:ext>
            </a:extLst>
          </p:cNvPr>
          <p:cNvSpPr txBox="1"/>
          <p:nvPr/>
        </p:nvSpPr>
        <p:spPr>
          <a:xfrm>
            <a:off x="0" y="4107394"/>
            <a:ext cx="3869249" cy="1200329"/>
          </a:xfrm>
          <a:prstGeom prst="rect">
            <a:avLst/>
          </a:prstGeom>
          <a:noFill/>
        </p:spPr>
        <p:txBody>
          <a:bodyPr wrap="square" rtlCol="0">
            <a:spAutoFit/>
          </a:bodyPr>
          <a:lstStyle/>
          <a:p>
            <a:r>
              <a:rPr lang="en-GB" b="1" dirty="0"/>
              <a:t>Keep component</a:t>
            </a:r>
          </a:p>
          <a:p>
            <a:r>
              <a:rPr lang="en-GB" dirty="0"/>
              <a:t>This is a single channel gone wonky, probably just some single big movement at the end of the recording.</a:t>
            </a:r>
          </a:p>
        </p:txBody>
      </p:sp>
      <p:sp>
        <p:nvSpPr>
          <p:cNvPr id="6" name="TextBox 5">
            <a:extLst>
              <a:ext uri="{FF2B5EF4-FFF2-40B4-BE49-F238E27FC236}">
                <a16:creationId xmlns:a16="http://schemas.microsoft.com/office/drawing/2014/main" id="{D778C7E3-D624-40A6-93EE-5439028C7B38}"/>
              </a:ext>
            </a:extLst>
          </p:cNvPr>
          <p:cNvSpPr txBox="1"/>
          <p:nvPr/>
        </p:nvSpPr>
        <p:spPr>
          <a:xfrm>
            <a:off x="4213338" y="4107394"/>
            <a:ext cx="3869249" cy="1200329"/>
          </a:xfrm>
          <a:prstGeom prst="rect">
            <a:avLst/>
          </a:prstGeom>
          <a:noFill/>
        </p:spPr>
        <p:txBody>
          <a:bodyPr wrap="square" rtlCol="0">
            <a:spAutoFit/>
          </a:bodyPr>
          <a:lstStyle/>
          <a:p>
            <a:r>
              <a:rPr lang="en-GB" b="1" dirty="0"/>
              <a:t>Keep component</a:t>
            </a:r>
          </a:p>
          <a:p>
            <a:r>
              <a:rPr lang="en-GB" dirty="0"/>
              <a:t>This could be brain activity, given the spectrum; </a:t>
            </a:r>
            <a:r>
              <a:rPr lang="en-GB" dirty="0" err="1"/>
              <a:t>maaaybe</a:t>
            </a:r>
            <a:r>
              <a:rPr lang="en-GB" dirty="0"/>
              <a:t> eye movement, but not likely.</a:t>
            </a:r>
          </a:p>
        </p:txBody>
      </p:sp>
      <p:sp>
        <p:nvSpPr>
          <p:cNvPr id="7" name="TextBox 6">
            <a:extLst>
              <a:ext uri="{FF2B5EF4-FFF2-40B4-BE49-F238E27FC236}">
                <a16:creationId xmlns:a16="http://schemas.microsoft.com/office/drawing/2014/main" id="{A49E9715-B5C1-466B-BE2D-CEEE763E4624}"/>
              </a:ext>
            </a:extLst>
          </p:cNvPr>
          <p:cNvSpPr txBox="1"/>
          <p:nvPr/>
        </p:nvSpPr>
        <p:spPr>
          <a:xfrm>
            <a:off x="8358725" y="4107394"/>
            <a:ext cx="3869249" cy="923330"/>
          </a:xfrm>
          <a:prstGeom prst="rect">
            <a:avLst/>
          </a:prstGeom>
          <a:noFill/>
        </p:spPr>
        <p:txBody>
          <a:bodyPr wrap="square" rtlCol="0">
            <a:spAutoFit/>
          </a:bodyPr>
          <a:lstStyle/>
          <a:p>
            <a:r>
              <a:rPr lang="en-GB" b="1" dirty="0"/>
              <a:t>Keep component</a:t>
            </a:r>
          </a:p>
          <a:p>
            <a:r>
              <a:rPr lang="en-GB" dirty="0"/>
              <a:t>This is likely a mix of data and noise, so leave it.</a:t>
            </a:r>
          </a:p>
        </p:txBody>
      </p:sp>
    </p:spTree>
    <p:extLst>
      <p:ext uri="{BB962C8B-B14F-4D97-AF65-F5344CB8AC3E}">
        <p14:creationId xmlns:p14="http://schemas.microsoft.com/office/powerpoint/2010/main" val="2603141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7ADEE74-2EB6-4DAC-B987-9AD5D0E5C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539" y="0"/>
            <a:ext cx="3838461" cy="3902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D4FDB2-44E1-41DC-A0FC-487D1902D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849" y="0"/>
            <a:ext cx="3862302" cy="39020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8EAD299-A4E7-46C2-A244-DD4FDED26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14619" cy="3933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D5AA13-B7D0-4714-840A-416892FB2CBC}"/>
              </a:ext>
            </a:extLst>
          </p:cNvPr>
          <p:cNvSpPr txBox="1"/>
          <p:nvPr/>
        </p:nvSpPr>
        <p:spPr>
          <a:xfrm>
            <a:off x="0" y="4107394"/>
            <a:ext cx="3869249" cy="1477328"/>
          </a:xfrm>
          <a:prstGeom prst="rect">
            <a:avLst/>
          </a:prstGeom>
          <a:noFill/>
        </p:spPr>
        <p:txBody>
          <a:bodyPr wrap="square" rtlCol="0">
            <a:spAutoFit/>
          </a:bodyPr>
          <a:lstStyle/>
          <a:p>
            <a:r>
              <a:rPr lang="en-GB" b="1" dirty="0"/>
              <a:t>Keep component</a:t>
            </a:r>
          </a:p>
          <a:p>
            <a:r>
              <a:rPr lang="en-GB" dirty="0"/>
              <a:t>This is definitely noise, likely from one of the face electrodes, but especially not to be rejected because it affects only a little chunk of time.</a:t>
            </a:r>
          </a:p>
        </p:txBody>
      </p:sp>
      <p:sp>
        <p:nvSpPr>
          <p:cNvPr id="6" name="TextBox 5">
            <a:extLst>
              <a:ext uri="{FF2B5EF4-FFF2-40B4-BE49-F238E27FC236}">
                <a16:creationId xmlns:a16="http://schemas.microsoft.com/office/drawing/2014/main" id="{79582E81-F432-4DA3-A808-DE33D860BC90}"/>
              </a:ext>
            </a:extLst>
          </p:cNvPr>
          <p:cNvSpPr txBox="1"/>
          <p:nvPr/>
        </p:nvSpPr>
        <p:spPr>
          <a:xfrm>
            <a:off x="4213338" y="4107394"/>
            <a:ext cx="3869249" cy="923330"/>
          </a:xfrm>
          <a:prstGeom prst="rect">
            <a:avLst/>
          </a:prstGeom>
          <a:noFill/>
        </p:spPr>
        <p:txBody>
          <a:bodyPr wrap="square" rtlCol="0">
            <a:spAutoFit/>
          </a:bodyPr>
          <a:lstStyle/>
          <a:p>
            <a:r>
              <a:rPr lang="en-GB" b="1" dirty="0"/>
              <a:t>Keep component</a:t>
            </a:r>
          </a:p>
          <a:p>
            <a:r>
              <a:rPr lang="en-GB" dirty="0"/>
              <a:t>This is theta, the main point of this experiment; do NOT get rid of it!</a:t>
            </a:r>
          </a:p>
        </p:txBody>
      </p:sp>
      <p:sp>
        <p:nvSpPr>
          <p:cNvPr id="7" name="TextBox 6">
            <a:extLst>
              <a:ext uri="{FF2B5EF4-FFF2-40B4-BE49-F238E27FC236}">
                <a16:creationId xmlns:a16="http://schemas.microsoft.com/office/drawing/2014/main" id="{BE6816DA-D7DD-4EFF-B5AC-4E8C64B3DEEF}"/>
              </a:ext>
            </a:extLst>
          </p:cNvPr>
          <p:cNvSpPr txBox="1"/>
          <p:nvPr/>
        </p:nvSpPr>
        <p:spPr>
          <a:xfrm>
            <a:off x="8358725" y="4107394"/>
            <a:ext cx="3869249" cy="923330"/>
          </a:xfrm>
          <a:prstGeom prst="rect">
            <a:avLst/>
          </a:prstGeom>
          <a:noFill/>
        </p:spPr>
        <p:txBody>
          <a:bodyPr wrap="square" rtlCol="0">
            <a:spAutoFit/>
          </a:bodyPr>
          <a:lstStyle/>
          <a:p>
            <a:r>
              <a:rPr lang="en-GB" b="1" dirty="0"/>
              <a:t>Keep component</a:t>
            </a:r>
          </a:p>
          <a:p>
            <a:r>
              <a:rPr lang="en-GB" dirty="0"/>
              <a:t>This is definitely occipital alpha. Also don’t get rid of it.</a:t>
            </a:r>
          </a:p>
        </p:txBody>
      </p:sp>
    </p:spTree>
    <p:extLst>
      <p:ext uri="{BB962C8B-B14F-4D97-AF65-F5344CB8AC3E}">
        <p14:creationId xmlns:p14="http://schemas.microsoft.com/office/powerpoint/2010/main" val="358793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7E8D0B2-FF29-4832-A7A0-F125655E3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157" y="0"/>
            <a:ext cx="3901843" cy="39338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63320D3-3EC4-43B5-8581-D77200CC1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081" y="0"/>
            <a:ext cx="3885852" cy="39338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5AD97C1-242B-4DBE-BBFE-FEE15C2CC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3877856" cy="3933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A3950-645B-42FA-8F2B-47D3683B61F7}"/>
              </a:ext>
            </a:extLst>
          </p:cNvPr>
          <p:cNvSpPr txBox="1"/>
          <p:nvPr/>
        </p:nvSpPr>
        <p:spPr>
          <a:xfrm>
            <a:off x="0" y="4107394"/>
            <a:ext cx="3869249" cy="646331"/>
          </a:xfrm>
          <a:prstGeom prst="rect">
            <a:avLst/>
          </a:prstGeom>
          <a:noFill/>
        </p:spPr>
        <p:txBody>
          <a:bodyPr wrap="square" rtlCol="0">
            <a:spAutoFit/>
          </a:bodyPr>
          <a:lstStyle/>
          <a:p>
            <a:r>
              <a:rPr lang="en-GB" b="1" dirty="0"/>
              <a:t>Keep component</a:t>
            </a:r>
          </a:p>
          <a:p>
            <a:r>
              <a:rPr lang="en-GB" dirty="0"/>
              <a:t>Again, frontal theta, worth keeping.</a:t>
            </a:r>
          </a:p>
        </p:txBody>
      </p:sp>
      <p:sp>
        <p:nvSpPr>
          <p:cNvPr id="6" name="TextBox 5">
            <a:extLst>
              <a:ext uri="{FF2B5EF4-FFF2-40B4-BE49-F238E27FC236}">
                <a16:creationId xmlns:a16="http://schemas.microsoft.com/office/drawing/2014/main" id="{7D96DB24-ECC8-458A-901F-921BC8127D35}"/>
              </a:ext>
            </a:extLst>
          </p:cNvPr>
          <p:cNvSpPr txBox="1"/>
          <p:nvPr/>
        </p:nvSpPr>
        <p:spPr>
          <a:xfrm>
            <a:off x="4213338" y="4107394"/>
            <a:ext cx="3869249" cy="2308324"/>
          </a:xfrm>
          <a:prstGeom prst="rect">
            <a:avLst/>
          </a:prstGeom>
          <a:noFill/>
        </p:spPr>
        <p:txBody>
          <a:bodyPr wrap="square" rtlCol="0">
            <a:spAutoFit/>
          </a:bodyPr>
          <a:lstStyle/>
          <a:p>
            <a:r>
              <a:rPr lang="en-GB" b="1" dirty="0">
                <a:solidFill>
                  <a:srgbClr val="C00000"/>
                </a:solidFill>
              </a:rPr>
              <a:t>Reject component</a:t>
            </a:r>
          </a:p>
          <a:p>
            <a:r>
              <a:rPr lang="en-GB" dirty="0">
                <a:solidFill>
                  <a:srgbClr val="C00000"/>
                </a:solidFill>
              </a:rPr>
              <a:t>These are lateral eye movements; it’s often the case that they mainly occur just at the beginning and end of the recording, because otherwise the participant is fixating, but you can see there’s still little eye twitches throughout. </a:t>
            </a:r>
          </a:p>
        </p:txBody>
      </p:sp>
      <p:sp>
        <p:nvSpPr>
          <p:cNvPr id="7" name="TextBox 6">
            <a:extLst>
              <a:ext uri="{FF2B5EF4-FFF2-40B4-BE49-F238E27FC236}">
                <a16:creationId xmlns:a16="http://schemas.microsoft.com/office/drawing/2014/main" id="{794026A3-0CB7-4940-B15D-4C186FDCCD77}"/>
              </a:ext>
            </a:extLst>
          </p:cNvPr>
          <p:cNvSpPr txBox="1"/>
          <p:nvPr/>
        </p:nvSpPr>
        <p:spPr>
          <a:xfrm>
            <a:off x="8358725" y="4107394"/>
            <a:ext cx="3869249" cy="1754326"/>
          </a:xfrm>
          <a:prstGeom prst="rect">
            <a:avLst/>
          </a:prstGeom>
          <a:noFill/>
        </p:spPr>
        <p:txBody>
          <a:bodyPr wrap="square" rtlCol="0">
            <a:spAutoFit/>
          </a:bodyPr>
          <a:lstStyle/>
          <a:p>
            <a:r>
              <a:rPr lang="en-GB" b="1" dirty="0">
                <a:solidFill>
                  <a:srgbClr val="C00000"/>
                </a:solidFill>
              </a:rPr>
              <a:t>Reject component</a:t>
            </a:r>
          </a:p>
          <a:p>
            <a:r>
              <a:rPr lang="en-GB" dirty="0">
                <a:solidFill>
                  <a:srgbClr val="C00000"/>
                </a:solidFill>
              </a:rPr>
              <a:t>This is also eye data, but I don’t really know what kind.  Be careful though, because its not terribly different from frontal theta. If unsure, and the magnitude isn’t so big, leave it in.</a:t>
            </a:r>
          </a:p>
        </p:txBody>
      </p:sp>
    </p:spTree>
    <p:extLst>
      <p:ext uri="{BB962C8B-B14F-4D97-AF65-F5344CB8AC3E}">
        <p14:creationId xmlns:p14="http://schemas.microsoft.com/office/powerpoint/2010/main" val="75264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D15E47C-185A-4DDE-90ED-47D24BB31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742" y="0"/>
            <a:ext cx="3926516" cy="39750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8241A65-5E13-46DC-A3B3-6A5B3BE6A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58900" cy="40155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523F1A8-4C0A-448E-8EF5-8925C4836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5484" y="0"/>
            <a:ext cx="3926516" cy="4007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7ACFCB-C9C5-4860-8FC9-CBA8F04A5171}"/>
              </a:ext>
            </a:extLst>
          </p:cNvPr>
          <p:cNvSpPr txBox="1"/>
          <p:nvPr/>
        </p:nvSpPr>
        <p:spPr>
          <a:xfrm>
            <a:off x="0" y="4107394"/>
            <a:ext cx="3869249" cy="923330"/>
          </a:xfrm>
          <a:prstGeom prst="rect">
            <a:avLst/>
          </a:prstGeom>
          <a:noFill/>
        </p:spPr>
        <p:txBody>
          <a:bodyPr wrap="square" rtlCol="0">
            <a:spAutoFit/>
          </a:bodyPr>
          <a:lstStyle/>
          <a:p>
            <a:r>
              <a:rPr lang="en-GB" b="1" dirty="0"/>
              <a:t>Keep component</a:t>
            </a:r>
          </a:p>
          <a:p>
            <a:r>
              <a:rPr lang="en-GB" dirty="0"/>
              <a:t>Given spectrum, it’s probably noise, but no idea what, so leave it.</a:t>
            </a:r>
          </a:p>
        </p:txBody>
      </p:sp>
      <p:sp>
        <p:nvSpPr>
          <p:cNvPr id="6" name="TextBox 5">
            <a:extLst>
              <a:ext uri="{FF2B5EF4-FFF2-40B4-BE49-F238E27FC236}">
                <a16:creationId xmlns:a16="http://schemas.microsoft.com/office/drawing/2014/main" id="{CAFD22FF-CE2A-4F57-AFE5-F3E7E7AA20D1}"/>
              </a:ext>
            </a:extLst>
          </p:cNvPr>
          <p:cNvSpPr txBox="1"/>
          <p:nvPr/>
        </p:nvSpPr>
        <p:spPr>
          <a:xfrm>
            <a:off x="4198475" y="4107394"/>
            <a:ext cx="3869249" cy="646331"/>
          </a:xfrm>
          <a:prstGeom prst="rect">
            <a:avLst/>
          </a:prstGeom>
          <a:noFill/>
        </p:spPr>
        <p:txBody>
          <a:bodyPr wrap="square" rtlCol="0">
            <a:spAutoFit/>
          </a:bodyPr>
          <a:lstStyle/>
          <a:p>
            <a:r>
              <a:rPr lang="en-GB" b="1" dirty="0"/>
              <a:t>Keep component</a:t>
            </a:r>
          </a:p>
          <a:p>
            <a:r>
              <a:rPr lang="en-GB" dirty="0"/>
              <a:t>No idea what it could be, so leave it.</a:t>
            </a:r>
          </a:p>
        </p:txBody>
      </p:sp>
      <p:sp>
        <p:nvSpPr>
          <p:cNvPr id="7" name="TextBox 6">
            <a:extLst>
              <a:ext uri="{FF2B5EF4-FFF2-40B4-BE49-F238E27FC236}">
                <a16:creationId xmlns:a16="http://schemas.microsoft.com/office/drawing/2014/main" id="{0C75402C-9294-4FFA-8F22-398254D76858}"/>
              </a:ext>
            </a:extLst>
          </p:cNvPr>
          <p:cNvSpPr txBox="1"/>
          <p:nvPr/>
        </p:nvSpPr>
        <p:spPr>
          <a:xfrm>
            <a:off x="8358725" y="4107394"/>
            <a:ext cx="3869249" cy="923330"/>
          </a:xfrm>
          <a:prstGeom prst="rect">
            <a:avLst/>
          </a:prstGeom>
          <a:noFill/>
        </p:spPr>
        <p:txBody>
          <a:bodyPr wrap="square" rtlCol="0">
            <a:spAutoFit/>
          </a:bodyPr>
          <a:lstStyle/>
          <a:p>
            <a:r>
              <a:rPr lang="en-GB" b="1" dirty="0"/>
              <a:t>Keep component</a:t>
            </a:r>
          </a:p>
          <a:p>
            <a:r>
              <a:rPr lang="en-GB" dirty="0"/>
              <a:t>This could be eye data, but given that it’s just from 1 channel, leave it.</a:t>
            </a:r>
          </a:p>
        </p:txBody>
      </p:sp>
    </p:spTree>
    <p:extLst>
      <p:ext uri="{BB962C8B-B14F-4D97-AF65-F5344CB8AC3E}">
        <p14:creationId xmlns:p14="http://schemas.microsoft.com/office/powerpoint/2010/main" val="2219020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3" name="Picture 25">
            <a:extLst>
              <a:ext uri="{FF2B5EF4-FFF2-40B4-BE49-F238E27FC236}">
                <a16:creationId xmlns:a16="http://schemas.microsoft.com/office/drawing/2014/main" id="{3B8A5651-B9F0-4AAF-AB31-95DCBF241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3944" y="-8083"/>
            <a:ext cx="3928055" cy="39684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a:extLst>
              <a:ext uri="{FF2B5EF4-FFF2-40B4-BE49-F238E27FC236}">
                <a16:creationId xmlns:a16="http://schemas.microsoft.com/office/drawing/2014/main" id="{42623F3A-2681-4774-A19F-26ADE8ADB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83"/>
            <a:ext cx="3863394" cy="3952301"/>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a:extLst>
              <a:ext uri="{FF2B5EF4-FFF2-40B4-BE49-F238E27FC236}">
                <a16:creationId xmlns:a16="http://schemas.microsoft.com/office/drawing/2014/main" id="{65A9DD48-F49F-4653-A635-C21E233CE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931" y="-8083"/>
            <a:ext cx="3936137" cy="3960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DBA474-B29F-444B-A5E2-3FB53064672A}"/>
              </a:ext>
            </a:extLst>
          </p:cNvPr>
          <p:cNvSpPr txBox="1"/>
          <p:nvPr/>
        </p:nvSpPr>
        <p:spPr>
          <a:xfrm>
            <a:off x="0" y="4107394"/>
            <a:ext cx="3869249" cy="646331"/>
          </a:xfrm>
          <a:prstGeom prst="rect">
            <a:avLst/>
          </a:prstGeom>
          <a:noFill/>
        </p:spPr>
        <p:txBody>
          <a:bodyPr wrap="square" rtlCol="0">
            <a:spAutoFit/>
          </a:bodyPr>
          <a:lstStyle/>
          <a:p>
            <a:r>
              <a:rPr lang="en-GB" b="1" dirty="0"/>
              <a:t>Keep component</a:t>
            </a:r>
          </a:p>
          <a:p>
            <a:r>
              <a:rPr lang="en-GB" dirty="0"/>
              <a:t>No idea what it is, leave it.</a:t>
            </a:r>
          </a:p>
        </p:txBody>
      </p:sp>
      <p:sp>
        <p:nvSpPr>
          <p:cNvPr id="6" name="TextBox 5">
            <a:extLst>
              <a:ext uri="{FF2B5EF4-FFF2-40B4-BE49-F238E27FC236}">
                <a16:creationId xmlns:a16="http://schemas.microsoft.com/office/drawing/2014/main" id="{F8208F88-4BC4-4C09-A7B5-F59322DED2B6}"/>
              </a:ext>
            </a:extLst>
          </p:cNvPr>
          <p:cNvSpPr txBox="1"/>
          <p:nvPr/>
        </p:nvSpPr>
        <p:spPr>
          <a:xfrm>
            <a:off x="4213338" y="4107394"/>
            <a:ext cx="3869249" cy="646331"/>
          </a:xfrm>
          <a:prstGeom prst="rect">
            <a:avLst/>
          </a:prstGeom>
          <a:noFill/>
        </p:spPr>
        <p:txBody>
          <a:bodyPr wrap="square" rtlCol="0">
            <a:spAutoFit/>
          </a:bodyPr>
          <a:lstStyle/>
          <a:p>
            <a:r>
              <a:rPr lang="en-GB" b="1" dirty="0"/>
              <a:t>Keep component</a:t>
            </a:r>
          </a:p>
          <a:p>
            <a:r>
              <a:rPr lang="en-GB" dirty="0"/>
              <a:t>No idea what it is, leave it.</a:t>
            </a:r>
          </a:p>
        </p:txBody>
      </p:sp>
      <p:sp>
        <p:nvSpPr>
          <p:cNvPr id="7" name="TextBox 6">
            <a:extLst>
              <a:ext uri="{FF2B5EF4-FFF2-40B4-BE49-F238E27FC236}">
                <a16:creationId xmlns:a16="http://schemas.microsoft.com/office/drawing/2014/main" id="{9E642591-B15D-4230-95EB-61E4C18C9CF9}"/>
              </a:ext>
            </a:extLst>
          </p:cNvPr>
          <p:cNvSpPr txBox="1"/>
          <p:nvPr/>
        </p:nvSpPr>
        <p:spPr>
          <a:xfrm>
            <a:off x="8358725" y="4107394"/>
            <a:ext cx="3869249" cy="646331"/>
          </a:xfrm>
          <a:prstGeom prst="rect">
            <a:avLst/>
          </a:prstGeom>
          <a:noFill/>
        </p:spPr>
        <p:txBody>
          <a:bodyPr wrap="square" rtlCol="0">
            <a:spAutoFit/>
          </a:bodyPr>
          <a:lstStyle/>
          <a:p>
            <a:r>
              <a:rPr lang="en-GB" b="1" dirty="0"/>
              <a:t>Keep component</a:t>
            </a:r>
          </a:p>
          <a:p>
            <a:r>
              <a:rPr lang="en-GB" dirty="0"/>
              <a:t>No idea what it is, leave it.</a:t>
            </a:r>
          </a:p>
        </p:txBody>
      </p:sp>
    </p:spTree>
    <p:extLst>
      <p:ext uri="{BB962C8B-B14F-4D97-AF65-F5344CB8AC3E}">
        <p14:creationId xmlns:p14="http://schemas.microsoft.com/office/powerpoint/2010/main" val="410186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667C-CC18-4C38-9907-70DBA0DDA873}"/>
              </a:ext>
            </a:extLst>
          </p:cNvPr>
          <p:cNvSpPr>
            <a:spLocks noGrp="1"/>
          </p:cNvSpPr>
          <p:nvPr>
            <p:ph type="title"/>
          </p:nvPr>
        </p:nvSpPr>
        <p:spPr/>
        <p:txBody>
          <a:bodyPr/>
          <a:lstStyle/>
          <a:p>
            <a:r>
              <a:rPr lang="en-GB" dirty="0"/>
              <a:t>How to</a:t>
            </a:r>
          </a:p>
        </p:txBody>
      </p:sp>
      <p:sp>
        <p:nvSpPr>
          <p:cNvPr id="3" name="Text Placeholder 2">
            <a:extLst>
              <a:ext uri="{FF2B5EF4-FFF2-40B4-BE49-F238E27FC236}">
                <a16:creationId xmlns:a16="http://schemas.microsoft.com/office/drawing/2014/main" id="{9692B970-259C-4ACE-A035-9B6852D2D266}"/>
              </a:ext>
            </a:extLst>
          </p:cNvPr>
          <p:cNvSpPr>
            <a:spLocks noGrp="1"/>
          </p:cNvSpPr>
          <p:nvPr>
            <p:ph type="body" idx="1"/>
          </p:nvPr>
        </p:nvSpPr>
        <p:spPr/>
        <p:txBody>
          <a:bodyPr/>
          <a:lstStyle/>
          <a:p>
            <a:r>
              <a:rPr lang="en-GB" dirty="0"/>
              <a:t>Using EEGLAB’s GUI</a:t>
            </a:r>
          </a:p>
        </p:txBody>
      </p:sp>
    </p:spTree>
    <p:extLst>
      <p:ext uri="{BB962C8B-B14F-4D97-AF65-F5344CB8AC3E}">
        <p14:creationId xmlns:p14="http://schemas.microsoft.com/office/powerpoint/2010/main" val="309284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AF9057A-F417-4FDD-954B-D3F0EBF659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65" t="25062" r="37534" b="52037"/>
          <a:stretch/>
        </p:blipFill>
        <p:spPr bwMode="auto">
          <a:xfrm>
            <a:off x="5393268" y="4504265"/>
            <a:ext cx="3048000" cy="1570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D2334E1-9690-454B-8653-B75FCC5C65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30" t="28272" r="44097" b="29815"/>
          <a:stretch/>
        </p:blipFill>
        <p:spPr bwMode="auto">
          <a:xfrm>
            <a:off x="5363634" y="1299635"/>
            <a:ext cx="3166534" cy="287443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8165E4C5-91FB-4A0E-B20E-E8D9EDC1ED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896" t="28766" r="43785" b="29320"/>
          <a:stretch/>
        </p:blipFill>
        <p:spPr bwMode="auto">
          <a:xfrm>
            <a:off x="1350433" y="1299635"/>
            <a:ext cx="3208867" cy="2874433"/>
          </a:xfrm>
          <a:prstGeom prst="rect">
            <a:avLst/>
          </a:prstGeom>
          <a:noFill/>
          <a:extLst>
            <a:ext uri="{909E8E84-426E-40DD-AFC4-6F175D3DCCD1}">
              <a14:hiddenFill xmlns:a14="http://schemas.microsoft.com/office/drawing/2010/main">
                <a:solidFill>
                  <a:srgbClr val="FFFFFF"/>
                </a:solidFill>
              </a14:hiddenFill>
            </a:ext>
          </a:extLst>
        </p:spPr>
      </p:pic>
      <p:sp>
        <p:nvSpPr>
          <p:cNvPr id="5" name="Callout: Bent Line 4">
            <a:extLst>
              <a:ext uri="{FF2B5EF4-FFF2-40B4-BE49-F238E27FC236}">
                <a16:creationId xmlns:a16="http://schemas.microsoft.com/office/drawing/2014/main" id="{A4DBC0DF-92C6-4829-868D-7E02F7C86D91}"/>
              </a:ext>
            </a:extLst>
          </p:cNvPr>
          <p:cNvSpPr/>
          <p:nvPr/>
        </p:nvSpPr>
        <p:spPr>
          <a:xfrm flipH="1">
            <a:off x="910166" y="194735"/>
            <a:ext cx="2391834" cy="880532"/>
          </a:xfrm>
          <a:prstGeom prst="borderCallout2">
            <a:avLst>
              <a:gd name="adj1" fmla="val 18750"/>
              <a:gd name="adj2" fmla="val -8333"/>
              <a:gd name="adj3" fmla="val 100000"/>
              <a:gd name="adj4" fmla="val -12950"/>
              <a:gd name="adj5" fmla="val 233064"/>
              <a:gd name="adj6" fmla="val 26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 Load a dataset from “</a:t>
            </a:r>
            <a:r>
              <a:rPr lang="en-GB" dirty="0" err="1"/>
              <a:t>HeavyFiltered</a:t>
            </a:r>
            <a:r>
              <a:rPr lang="en-GB" dirty="0"/>
              <a:t>”</a:t>
            </a:r>
          </a:p>
        </p:txBody>
      </p:sp>
      <p:sp>
        <p:nvSpPr>
          <p:cNvPr id="6" name="Callout: Bent Line 5">
            <a:extLst>
              <a:ext uri="{FF2B5EF4-FFF2-40B4-BE49-F238E27FC236}">
                <a16:creationId xmlns:a16="http://schemas.microsoft.com/office/drawing/2014/main" id="{CCE3008B-25BD-456B-8761-C88E2D6CB550}"/>
              </a:ext>
            </a:extLst>
          </p:cNvPr>
          <p:cNvSpPr/>
          <p:nvPr/>
        </p:nvSpPr>
        <p:spPr>
          <a:xfrm>
            <a:off x="8919633" y="1044578"/>
            <a:ext cx="1519767" cy="571498"/>
          </a:xfrm>
          <a:prstGeom prst="borderCallout2">
            <a:avLst>
              <a:gd name="adj1" fmla="val 18750"/>
              <a:gd name="adj2" fmla="val -8333"/>
              <a:gd name="adj3" fmla="val 101482"/>
              <a:gd name="adj4" fmla="val -41362"/>
              <a:gd name="adj5" fmla="val 302694"/>
              <a:gd name="adj6" fmla="val -950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Click this</a:t>
            </a:r>
          </a:p>
        </p:txBody>
      </p:sp>
      <p:sp>
        <p:nvSpPr>
          <p:cNvPr id="7" name="Callout: Bent Line 6">
            <a:extLst>
              <a:ext uri="{FF2B5EF4-FFF2-40B4-BE49-F238E27FC236}">
                <a16:creationId xmlns:a16="http://schemas.microsoft.com/office/drawing/2014/main" id="{16C2690B-7EBF-4828-8E27-44FA1E546B52}"/>
              </a:ext>
            </a:extLst>
          </p:cNvPr>
          <p:cNvSpPr/>
          <p:nvPr/>
        </p:nvSpPr>
        <p:spPr>
          <a:xfrm>
            <a:off x="9590616" y="3932767"/>
            <a:ext cx="1877484" cy="571498"/>
          </a:xfrm>
          <a:prstGeom prst="borderCallout2">
            <a:avLst>
              <a:gd name="adj1" fmla="val 18750"/>
              <a:gd name="adj2" fmla="val -8333"/>
              <a:gd name="adj3" fmla="val 101482"/>
              <a:gd name="adj4" fmla="val -41362"/>
              <a:gd name="adj5" fmla="val 167879"/>
              <a:gd name="adj6" fmla="val -96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 Write in 1:30 (default is 1:128)</a:t>
            </a:r>
          </a:p>
        </p:txBody>
      </p:sp>
      <p:sp>
        <p:nvSpPr>
          <p:cNvPr id="8" name="Callout: Bent Line 7">
            <a:extLst>
              <a:ext uri="{FF2B5EF4-FFF2-40B4-BE49-F238E27FC236}">
                <a16:creationId xmlns:a16="http://schemas.microsoft.com/office/drawing/2014/main" id="{A9424D1B-8C4B-4E47-BB32-85C4AE3310D1}"/>
              </a:ext>
            </a:extLst>
          </p:cNvPr>
          <p:cNvSpPr/>
          <p:nvPr/>
        </p:nvSpPr>
        <p:spPr>
          <a:xfrm>
            <a:off x="9713382" y="5664200"/>
            <a:ext cx="1877484" cy="571498"/>
          </a:xfrm>
          <a:prstGeom prst="borderCallout2">
            <a:avLst>
              <a:gd name="adj1" fmla="val 72084"/>
              <a:gd name="adj2" fmla="val -6078"/>
              <a:gd name="adj3" fmla="val 67408"/>
              <a:gd name="adj4" fmla="val -41137"/>
              <a:gd name="adj5" fmla="val 46397"/>
              <a:gd name="adj6" fmla="val -761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Click ok</a:t>
            </a:r>
          </a:p>
        </p:txBody>
      </p:sp>
      <p:sp>
        <p:nvSpPr>
          <p:cNvPr id="9" name="Callout: Bent Line 8">
            <a:extLst>
              <a:ext uri="{FF2B5EF4-FFF2-40B4-BE49-F238E27FC236}">
                <a16:creationId xmlns:a16="http://schemas.microsoft.com/office/drawing/2014/main" id="{0D060CCB-4E4F-4EA5-B1A3-500544BBA1F7}"/>
              </a:ext>
            </a:extLst>
          </p:cNvPr>
          <p:cNvSpPr/>
          <p:nvPr/>
        </p:nvSpPr>
        <p:spPr>
          <a:xfrm>
            <a:off x="9239249" y="2451102"/>
            <a:ext cx="1877484" cy="571498"/>
          </a:xfrm>
          <a:prstGeom prst="borderCallout2">
            <a:avLst>
              <a:gd name="adj1" fmla="val 18750"/>
              <a:gd name="adj2" fmla="val -8333"/>
              <a:gd name="adj3" fmla="val 286668"/>
              <a:gd name="adj4" fmla="val -23775"/>
              <a:gd name="adj5" fmla="val 380472"/>
              <a:gd name="adj6" fmla="val -641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 This popup appears</a:t>
            </a:r>
          </a:p>
        </p:txBody>
      </p:sp>
    </p:spTree>
    <p:extLst>
      <p:ext uri="{BB962C8B-B14F-4D97-AF65-F5344CB8AC3E}">
        <p14:creationId xmlns:p14="http://schemas.microsoft.com/office/powerpoint/2010/main" val="192251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93AA017-D5AB-4D4E-B9C8-27DE7A7639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71" r="37778" b="21605"/>
          <a:stretch/>
        </p:blipFill>
        <p:spPr bwMode="auto">
          <a:xfrm>
            <a:off x="5012267" y="165100"/>
            <a:ext cx="5846233" cy="5376333"/>
          </a:xfrm>
          <a:prstGeom prst="rect">
            <a:avLst/>
          </a:prstGeom>
          <a:noFill/>
          <a:extLst>
            <a:ext uri="{909E8E84-426E-40DD-AFC4-6F175D3DCCD1}">
              <a14:hiddenFill xmlns:a14="http://schemas.microsoft.com/office/drawing/2010/main">
                <a:solidFill>
                  <a:srgbClr val="FFFFFF"/>
                </a:solidFill>
              </a14:hiddenFill>
            </a:ext>
          </a:extLst>
        </p:spPr>
      </p:pic>
      <p:sp>
        <p:nvSpPr>
          <p:cNvPr id="2" name="Callout: Bent Line 1">
            <a:extLst>
              <a:ext uri="{FF2B5EF4-FFF2-40B4-BE49-F238E27FC236}">
                <a16:creationId xmlns:a16="http://schemas.microsoft.com/office/drawing/2014/main" id="{F1A89700-2E03-41A5-B3DA-75C0891D1F38}"/>
              </a:ext>
            </a:extLst>
          </p:cNvPr>
          <p:cNvSpPr/>
          <p:nvPr/>
        </p:nvSpPr>
        <p:spPr>
          <a:xfrm flipH="1">
            <a:off x="1629833" y="757768"/>
            <a:ext cx="1909234" cy="1248833"/>
          </a:xfrm>
          <a:prstGeom prst="borderCallout2">
            <a:avLst>
              <a:gd name="adj1" fmla="val 18750"/>
              <a:gd name="adj2" fmla="val -8333"/>
              <a:gd name="adj3" fmla="val 18750"/>
              <a:gd name="adj4" fmla="val -16667"/>
              <a:gd name="adj5" fmla="val 84025"/>
              <a:gd name="adj6" fmla="val -100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 Click on the bar with the number to inspect a component</a:t>
            </a:r>
          </a:p>
        </p:txBody>
      </p:sp>
      <p:sp>
        <p:nvSpPr>
          <p:cNvPr id="4" name="Callout: Bent Line 3">
            <a:extLst>
              <a:ext uri="{FF2B5EF4-FFF2-40B4-BE49-F238E27FC236}">
                <a16:creationId xmlns:a16="http://schemas.microsoft.com/office/drawing/2014/main" id="{2A9F0EC7-D41A-4BDE-904D-428EBC517BD2}"/>
              </a:ext>
            </a:extLst>
          </p:cNvPr>
          <p:cNvSpPr/>
          <p:nvPr/>
        </p:nvSpPr>
        <p:spPr>
          <a:xfrm flipH="1">
            <a:off x="1883833" y="2857500"/>
            <a:ext cx="2622551" cy="1392767"/>
          </a:xfrm>
          <a:prstGeom prst="borderCallout2">
            <a:avLst>
              <a:gd name="adj1" fmla="val 18750"/>
              <a:gd name="adj2" fmla="val -8333"/>
              <a:gd name="adj3" fmla="val 18750"/>
              <a:gd name="adj4" fmla="val -16667"/>
              <a:gd name="adj5" fmla="val -175094"/>
              <a:gd name="adj6" fmla="val -1258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This window will appear, use it to determine if you need to remove component</a:t>
            </a:r>
          </a:p>
        </p:txBody>
      </p:sp>
      <p:sp>
        <p:nvSpPr>
          <p:cNvPr id="5" name="Callout: Bent Line 4">
            <a:extLst>
              <a:ext uri="{FF2B5EF4-FFF2-40B4-BE49-F238E27FC236}">
                <a16:creationId xmlns:a16="http://schemas.microsoft.com/office/drawing/2014/main" id="{5333586F-A399-49A0-A132-D3016B729E5D}"/>
              </a:ext>
            </a:extLst>
          </p:cNvPr>
          <p:cNvSpPr/>
          <p:nvPr/>
        </p:nvSpPr>
        <p:spPr>
          <a:xfrm flipH="1">
            <a:off x="1786465" y="4804834"/>
            <a:ext cx="2622551" cy="800099"/>
          </a:xfrm>
          <a:prstGeom prst="borderCallout2">
            <a:avLst>
              <a:gd name="adj1" fmla="val 18750"/>
              <a:gd name="adj2" fmla="val -8333"/>
              <a:gd name="adj3" fmla="val 18750"/>
              <a:gd name="adj4" fmla="val -16667"/>
              <a:gd name="adj5" fmla="val -123456"/>
              <a:gd name="adj6" fmla="val -175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 Click accept (turns to reject in red, click again to keep)</a:t>
            </a:r>
          </a:p>
        </p:txBody>
      </p:sp>
      <p:sp>
        <p:nvSpPr>
          <p:cNvPr id="6" name="Callout: Bent Line 5">
            <a:extLst>
              <a:ext uri="{FF2B5EF4-FFF2-40B4-BE49-F238E27FC236}">
                <a16:creationId xmlns:a16="http://schemas.microsoft.com/office/drawing/2014/main" id="{153C1949-241E-4DE8-9ADF-6292236AAEE5}"/>
              </a:ext>
            </a:extLst>
          </p:cNvPr>
          <p:cNvSpPr/>
          <p:nvPr/>
        </p:nvSpPr>
        <p:spPr>
          <a:xfrm flipH="1">
            <a:off x="1883832" y="5837768"/>
            <a:ext cx="2040467" cy="444500"/>
          </a:xfrm>
          <a:prstGeom prst="borderCallout2">
            <a:avLst>
              <a:gd name="adj1" fmla="val 18750"/>
              <a:gd name="adj2" fmla="val -8333"/>
              <a:gd name="adj3" fmla="val 18750"/>
              <a:gd name="adj4" fmla="val -16667"/>
              <a:gd name="adj5" fmla="val -451075"/>
              <a:gd name="adj6" fmla="val -3165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 Click ok</a:t>
            </a:r>
          </a:p>
        </p:txBody>
      </p:sp>
      <p:sp>
        <p:nvSpPr>
          <p:cNvPr id="7" name="Callout: Bent Line 6">
            <a:extLst>
              <a:ext uri="{FF2B5EF4-FFF2-40B4-BE49-F238E27FC236}">
                <a16:creationId xmlns:a16="http://schemas.microsoft.com/office/drawing/2014/main" id="{8E6CF7C3-FAD3-4784-A931-82BD244D700E}"/>
              </a:ext>
            </a:extLst>
          </p:cNvPr>
          <p:cNvSpPr/>
          <p:nvPr/>
        </p:nvSpPr>
        <p:spPr>
          <a:xfrm flipH="1">
            <a:off x="4305299" y="6159500"/>
            <a:ext cx="2040466" cy="533400"/>
          </a:xfrm>
          <a:prstGeom prst="borderCallout2">
            <a:avLst>
              <a:gd name="adj1" fmla="val 18750"/>
              <a:gd name="adj2" fmla="val -8333"/>
              <a:gd name="adj3" fmla="val 18750"/>
              <a:gd name="adj4" fmla="val -16667"/>
              <a:gd name="adj5" fmla="val -825837"/>
              <a:gd name="adj6" fmla="val 33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 Now this will be highlighted in red</a:t>
            </a:r>
          </a:p>
        </p:txBody>
      </p:sp>
      <p:sp>
        <p:nvSpPr>
          <p:cNvPr id="8" name="Callout: Bent Line 7">
            <a:extLst>
              <a:ext uri="{FF2B5EF4-FFF2-40B4-BE49-F238E27FC236}">
                <a16:creationId xmlns:a16="http://schemas.microsoft.com/office/drawing/2014/main" id="{356A61D8-CA2A-48E7-A8B4-48F6D3E89CCD}"/>
              </a:ext>
            </a:extLst>
          </p:cNvPr>
          <p:cNvSpPr/>
          <p:nvPr/>
        </p:nvSpPr>
        <p:spPr>
          <a:xfrm flipH="1">
            <a:off x="7404099" y="5837768"/>
            <a:ext cx="2040466" cy="791632"/>
          </a:xfrm>
          <a:prstGeom prst="borderCallout2">
            <a:avLst>
              <a:gd name="adj1" fmla="val 18750"/>
              <a:gd name="adj2" fmla="val -8333"/>
              <a:gd name="adj3" fmla="val 18750"/>
              <a:gd name="adj4" fmla="val -16667"/>
              <a:gd name="adj5" fmla="val -48641"/>
              <a:gd name="adj6" fmla="val -20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Click ok when finished with all components</a:t>
            </a:r>
          </a:p>
        </p:txBody>
      </p:sp>
    </p:spTree>
    <p:extLst>
      <p:ext uri="{BB962C8B-B14F-4D97-AF65-F5344CB8AC3E}">
        <p14:creationId xmlns:p14="http://schemas.microsoft.com/office/powerpoint/2010/main" val="1754768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C5419E3A-E697-466A-B8FA-6C0352853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340" t="32901" r="29236" b="51790"/>
          <a:stretch/>
        </p:blipFill>
        <p:spPr bwMode="auto">
          <a:xfrm>
            <a:off x="6769100" y="4962526"/>
            <a:ext cx="5050367" cy="1049867"/>
          </a:xfrm>
          <a:prstGeom prst="rect">
            <a:avLst/>
          </a:prstGeom>
          <a:noFill/>
          <a:extLst>
            <a:ext uri="{909E8E84-426E-40DD-AFC4-6F175D3DCCD1}">
              <a14:hiddenFill xmlns:a14="http://schemas.microsoft.com/office/drawing/2010/main">
                <a:solidFill>
                  <a:srgbClr val="FFFFFF"/>
                </a:solidFill>
              </a14:hiddenFill>
            </a:ext>
          </a:extLst>
        </p:spPr>
      </p:pic>
      <p:sp>
        <p:nvSpPr>
          <p:cNvPr id="3" name="Callout: Bent Line 2">
            <a:extLst>
              <a:ext uri="{FF2B5EF4-FFF2-40B4-BE49-F238E27FC236}">
                <a16:creationId xmlns:a16="http://schemas.microsoft.com/office/drawing/2014/main" id="{8A6C04F3-7B77-4519-A342-E610FF518708}"/>
              </a:ext>
            </a:extLst>
          </p:cNvPr>
          <p:cNvSpPr/>
          <p:nvPr/>
        </p:nvSpPr>
        <p:spPr>
          <a:xfrm flipH="1">
            <a:off x="8695267" y="6135953"/>
            <a:ext cx="1684865" cy="495300"/>
          </a:xfrm>
          <a:prstGeom prst="borderCallout2">
            <a:avLst>
              <a:gd name="adj1" fmla="val 18750"/>
              <a:gd name="adj2" fmla="val -8333"/>
              <a:gd name="adj3" fmla="val 18750"/>
              <a:gd name="adj4" fmla="val -16667"/>
              <a:gd name="adj5" fmla="val -39316"/>
              <a:gd name="adj6" fmla="val -395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 Click accept</a:t>
            </a:r>
          </a:p>
        </p:txBody>
      </p:sp>
      <p:pic>
        <p:nvPicPr>
          <p:cNvPr id="11268" name="Picture 4">
            <a:extLst>
              <a:ext uri="{FF2B5EF4-FFF2-40B4-BE49-F238E27FC236}">
                <a16:creationId xmlns:a16="http://schemas.microsoft.com/office/drawing/2014/main" id="{143E575F-655C-4F55-8EBF-90C9AC8EFB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24" t="29321" r="36493" b="52099"/>
          <a:stretch/>
        </p:blipFill>
        <p:spPr bwMode="auto">
          <a:xfrm>
            <a:off x="6096000" y="1370540"/>
            <a:ext cx="3302000" cy="1274234"/>
          </a:xfrm>
          <a:prstGeom prst="rect">
            <a:avLst/>
          </a:prstGeom>
          <a:noFill/>
          <a:extLst>
            <a:ext uri="{909E8E84-426E-40DD-AFC4-6F175D3DCCD1}">
              <a14:hiddenFill xmlns:a14="http://schemas.microsoft.com/office/drawing/2010/main">
                <a:solidFill>
                  <a:srgbClr val="FFFFFF"/>
                </a:solidFill>
              </a14:hiddenFill>
            </a:ext>
          </a:extLst>
        </p:spPr>
      </p:pic>
      <p:sp>
        <p:nvSpPr>
          <p:cNvPr id="5" name="Callout: Bent Line 4">
            <a:extLst>
              <a:ext uri="{FF2B5EF4-FFF2-40B4-BE49-F238E27FC236}">
                <a16:creationId xmlns:a16="http://schemas.microsoft.com/office/drawing/2014/main" id="{D51CDFDB-82C5-443E-AA9D-8E9706A03F68}"/>
              </a:ext>
            </a:extLst>
          </p:cNvPr>
          <p:cNvSpPr/>
          <p:nvPr/>
        </p:nvSpPr>
        <p:spPr>
          <a:xfrm>
            <a:off x="10380132" y="923397"/>
            <a:ext cx="1811868" cy="697970"/>
          </a:xfrm>
          <a:prstGeom prst="borderCallout2">
            <a:avLst>
              <a:gd name="adj1" fmla="val 18750"/>
              <a:gd name="adj2" fmla="val -8333"/>
              <a:gd name="adj3" fmla="val 18750"/>
              <a:gd name="adj4" fmla="val -16667"/>
              <a:gd name="adj5" fmla="val 136568"/>
              <a:gd name="adj6" fmla="val -831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 </a:t>
            </a:r>
            <a:r>
              <a:rPr lang="en-GB" dirty="0" err="1"/>
              <a:t>Ctrl+C</a:t>
            </a:r>
            <a:r>
              <a:rPr lang="en-GB" dirty="0"/>
              <a:t> numbers for later</a:t>
            </a:r>
          </a:p>
        </p:txBody>
      </p:sp>
      <p:sp>
        <p:nvSpPr>
          <p:cNvPr id="6" name="Callout: Bent Line 5">
            <a:extLst>
              <a:ext uri="{FF2B5EF4-FFF2-40B4-BE49-F238E27FC236}">
                <a16:creationId xmlns:a16="http://schemas.microsoft.com/office/drawing/2014/main" id="{C5EA0166-CC5B-4E11-A629-41B3779CE8A3}"/>
              </a:ext>
            </a:extLst>
          </p:cNvPr>
          <p:cNvSpPr/>
          <p:nvPr/>
        </p:nvSpPr>
        <p:spPr>
          <a:xfrm>
            <a:off x="10380132" y="1772706"/>
            <a:ext cx="1811868" cy="872067"/>
          </a:xfrm>
          <a:prstGeom prst="borderCallout2">
            <a:avLst>
              <a:gd name="adj1" fmla="val 18750"/>
              <a:gd name="adj2" fmla="val -8333"/>
              <a:gd name="adj3" fmla="val 18750"/>
              <a:gd name="adj4" fmla="val -16667"/>
              <a:gd name="adj5" fmla="val 23406"/>
              <a:gd name="adj6" fmla="val -67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 If any are missing, just add to list</a:t>
            </a:r>
          </a:p>
        </p:txBody>
      </p:sp>
      <p:sp>
        <p:nvSpPr>
          <p:cNvPr id="7" name="Callout: Bent Line 6">
            <a:extLst>
              <a:ext uri="{FF2B5EF4-FFF2-40B4-BE49-F238E27FC236}">
                <a16:creationId xmlns:a16="http://schemas.microsoft.com/office/drawing/2014/main" id="{ED1E8E1A-63BD-4C5C-ABEF-8515F3B82578}"/>
              </a:ext>
            </a:extLst>
          </p:cNvPr>
          <p:cNvSpPr/>
          <p:nvPr/>
        </p:nvSpPr>
        <p:spPr>
          <a:xfrm>
            <a:off x="10651066" y="2964916"/>
            <a:ext cx="1346200" cy="553508"/>
          </a:xfrm>
          <a:prstGeom prst="borderCallout2">
            <a:avLst>
              <a:gd name="adj1" fmla="val 18750"/>
              <a:gd name="adj2" fmla="val -8333"/>
              <a:gd name="adj3" fmla="val 18750"/>
              <a:gd name="adj4" fmla="val -16667"/>
              <a:gd name="adj5" fmla="val -84439"/>
              <a:gd name="adj6" fmla="val -115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Click ok</a:t>
            </a:r>
          </a:p>
        </p:txBody>
      </p:sp>
      <p:pic>
        <p:nvPicPr>
          <p:cNvPr id="11270" name="Picture 6">
            <a:extLst>
              <a:ext uri="{FF2B5EF4-FFF2-40B4-BE49-F238E27FC236}">
                <a16:creationId xmlns:a16="http://schemas.microsoft.com/office/drawing/2014/main" id="{16394A95-E842-4C36-8CC2-1A5768FA94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68" t="24506" r="55173" b="33951"/>
          <a:stretch/>
        </p:blipFill>
        <p:spPr bwMode="auto">
          <a:xfrm>
            <a:off x="893233" y="1817153"/>
            <a:ext cx="3225800" cy="2849034"/>
          </a:xfrm>
          <a:prstGeom prst="rect">
            <a:avLst/>
          </a:prstGeom>
          <a:noFill/>
          <a:extLst>
            <a:ext uri="{909E8E84-426E-40DD-AFC4-6F175D3DCCD1}">
              <a14:hiddenFill xmlns:a14="http://schemas.microsoft.com/office/drawing/2010/main">
                <a:solidFill>
                  <a:srgbClr val="FFFFFF"/>
                </a:solidFill>
              </a14:hiddenFill>
            </a:ext>
          </a:extLst>
        </p:spPr>
      </p:pic>
      <p:sp>
        <p:nvSpPr>
          <p:cNvPr id="9" name="Callout: Bent Line 8">
            <a:extLst>
              <a:ext uri="{FF2B5EF4-FFF2-40B4-BE49-F238E27FC236}">
                <a16:creationId xmlns:a16="http://schemas.microsoft.com/office/drawing/2014/main" id="{6650FDF3-8863-449E-8C7B-078B5A9C6F20}"/>
              </a:ext>
            </a:extLst>
          </p:cNvPr>
          <p:cNvSpPr/>
          <p:nvPr/>
        </p:nvSpPr>
        <p:spPr>
          <a:xfrm>
            <a:off x="2654298" y="758297"/>
            <a:ext cx="1811868" cy="697970"/>
          </a:xfrm>
          <a:prstGeom prst="borderCallout2">
            <a:avLst>
              <a:gd name="adj1" fmla="val 18750"/>
              <a:gd name="adj2" fmla="val -8333"/>
              <a:gd name="adj3" fmla="val 18750"/>
              <a:gd name="adj4" fmla="val -16667"/>
              <a:gd name="adj5" fmla="val 390094"/>
              <a:gd name="adj6" fmla="val -361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 Click this</a:t>
            </a:r>
          </a:p>
        </p:txBody>
      </p:sp>
      <p:sp>
        <p:nvSpPr>
          <p:cNvPr id="10" name="Callout: Bent Line 9">
            <a:extLst>
              <a:ext uri="{FF2B5EF4-FFF2-40B4-BE49-F238E27FC236}">
                <a16:creationId xmlns:a16="http://schemas.microsoft.com/office/drawing/2014/main" id="{D19BE82F-F31E-4F4B-9CE5-52DCE393A88D}"/>
              </a:ext>
            </a:extLst>
          </p:cNvPr>
          <p:cNvSpPr/>
          <p:nvPr/>
        </p:nvSpPr>
        <p:spPr>
          <a:xfrm>
            <a:off x="5410198" y="466197"/>
            <a:ext cx="1811868" cy="689503"/>
          </a:xfrm>
          <a:prstGeom prst="borderCallout2">
            <a:avLst>
              <a:gd name="adj1" fmla="val 18750"/>
              <a:gd name="adj2" fmla="val -8333"/>
              <a:gd name="adj3" fmla="val 146455"/>
              <a:gd name="adj4" fmla="val -7321"/>
              <a:gd name="adj5" fmla="val 225550"/>
              <a:gd name="adj6" fmla="val 386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This popup appears</a:t>
            </a:r>
          </a:p>
        </p:txBody>
      </p:sp>
      <p:sp>
        <p:nvSpPr>
          <p:cNvPr id="11" name="Callout: Bent Line 10">
            <a:extLst>
              <a:ext uri="{FF2B5EF4-FFF2-40B4-BE49-F238E27FC236}">
                <a16:creationId xmlns:a16="http://schemas.microsoft.com/office/drawing/2014/main" id="{BC641785-656D-4219-A46F-C32B2D77B6EB}"/>
              </a:ext>
            </a:extLst>
          </p:cNvPr>
          <p:cNvSpPr/>
          <p:nvPr/>
        </p:nvSpPr>
        <p:spPr>
          <a:xfrm>
            <a:off x="9486899" y="3838567"/>
            <a:ext cx="1811868" cy="689503"/>
          </a:xfrm>
          <a:prstGeom prst="borderCallout2">
            <a:avLst>
              <a:gd name="adj1" fmla="val 56202"/>
              <a:gd name="adj2" fmla="val -2959"/>
              <a:gd name="adj3" fmla="val 146455"/>
              <a:gd name="adj4" fmla="val -7321"/>
              <a:gd name="adj5" fmla="val 225550"/>
              <a:gd name="adj6" fmla="val 386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 This popup appears</a:t>
            </a:r>
          </a:p>
        </p:txBody>
      </p:sp>
    </p:spTree>
    <p:extLst>
      <p:ext uri="{BB962C8B-B14F-4D97-AF65-F5344CB8AC3E}">
        <p14:creationId xmlns:p14="http://schemas.microsoft.com/office/powerpoint/2010/main" val="306397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7AFCD46-FDD9-4FA0-8156-8EAF1428E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04" t="19753" r="30209" b="50864"/>
          <a:stretch/>
        </p:blipFill>
        <p:spPr bwMode="auto">
          <a:xfrm>
            <a:off x="3488267" y="1667934"/>
            <a:ext cx="4838700" cy="2015066"/>
          </a:xfrm>
          <a:prstGeom prst="rect">
            <a:avLst/>
          </a:prstGeom>
          <a:noFill/>
          <a:extLst>
            <a:ext uri="{909E8E84-426E-40DD-AFC4-6F175D3DCCD1}">
              <a14:hiddenFill xmlns:a14="http://schemas.microsoft.com/office/drawing/2010/main">
                <a:solidFill>
                  <a:srgbClr val="FFFFFF"/>
                </a:solidFill>
              </a14:hiddenFill>
            </a:ext>
          </a:extLst>
        </p:spPr>
      </p:pic>
      <p:sp>
        <p:nvSpPr>
          <p:cNvPr id="3" name="Callout: Bent Line 2">
            <a:extLst>
              <a:ext uri="{FF2B5EF4-FFF2-40B4-BE49-F238E27FC236}">
                <a16:creationId xmlns:a16="http://schemas.microsoft.com/office/drawing/2014/main" id="{73910DA6-8ACA-40FD-AF29-DA2521D8FB6E}"/>
              </a:ext>
            </a:extLst>
          </p:cNvPr>
          <p:cNvSpPr/>
          <p:nvPr/>
        </p:nvSpPr>
        <p:spPr>
          <a:xfrm flipH="1">
            <a:off x="2006598" y="486833"/>
            <a:ext cx="2641601" cy="969433"/>
          </a:xfrm>
          <a:prstGeom prst="borderCallout2">
            <a:avLst>
              <a:gd name="adj1" fmla="val 18750"/>
              <a:gd name="adj2" fmla="val -8333"/>
              <a:gd name="adj3" fmla="val 18750"/>
              <a:gd name="adj4" fmla="val -16667"/>
              <a:gd name="adj5" fmla="val 170231"/>
              <a:gd name="adj6" fmla="val -734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 Rename end of file to list the numbers of the components removed</a:t>
            </a:r>
          </a:p>
        </p:txBody>
      </p:sp>
      <p:sp>
        <p:nvSpPr>
          <p:cNvPr id="4" name="Callout: Bent Line 3">
            <a:extLst>
              <a:ext uri="{FF2B5EF4-FFF2-40B4-BE49-F238E27FC236}">
                <a16:creationId xmlns:a16="http://schemas.microsoft.com/office/drawing/2014/main" id="{741B5BDE-4EB3-414E-897D-A6436820C4D2}"/>
              </a:ext>
            </a:extLst>
          </p:cNvPr>
          <p:cNvSpPr/>
          <p:nvPr/>
        </p:nvSpPr>
        <p:spPr>
          <a:xfrm flipH="1">
            <a:off x="220133" y="3933825"/>
            <a:ext cx="3920064" cy="1536700"/>
          </a:xfrm>
          <a:prstGeom prst="borderCallout2">
            <a:avLst>
              <a:gd name="adj1" fmla="val 18750"/>
              <a:gd name="adj2" fmla="val -8333"/>
              <a:gd name="adj3" fmla="val 18750"/>
              <a:gd name="adj4" fmla="val -16667"/>
              <a:gd name="adj5" fmla="val -99735"/>
              <a:gd name="adj6" fmla="val -79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Save file with same name as original, but in “</a:t>
            </a:r>
            <a:r>
              <a:rPr lang="en-GB" dirty="0" err="1"/>
              <a:t>Deblinked</a:t>
            </a:r>
            <a:r>
              <a:rPr lang="en-GB" dirty="0"/>
              <a:t>” folder (create it if it doesn’t exist, and again inside </a:t>
            </a:r>
            <a:r>
              <a:rPr lang="en-GB" dirty="0" err="1"/>
              <a:t>deblinked</a:t>
            </a:r>
            <a:r>
              <a:rPr lang="en-GB" dirty="0"/>
              <a:t> have the task folder, so: </a:t>
            </a:r>
            <a:r>
              <a:rPr lang="en-GB" dirty="0" err="1"/>
              <a:t>Preprocessed</a:t>
            </a:r>
            <a:r>
              <a:rPr lang="en-GB" dirty="0"/>
              <a:t>&gt;</a:t>
            </a:r>
            <a:r>
              <a:rPr lang="en-GB" dirty="0" err="1"/>
              <a:t>Deblinked</a:t>
            </a:r>
            <a:r>
              <a:rPr lang="en-GB" dirty="0"/>
              <a:t>&gt;LAT&gt;{all files})</a:t>
            </a:r>
          </a:p>
        </p:txBody>
      </p:sp>
      <p:sp>
        <p:nvSpPr>
          <p:cNvPr id="5" name="Callout: Bent Line 4">
            <a:extLst>
              <a:ext uri="{FF2B5EF4-FFF2-40B4-BE49-F238E27FC236}">
                <a16:creationId xmlns:a16="http://schemas.microsoft.com/office/drawing/2014/main" id="{5FACA7C0-58F2-4DD8-8D1B-9B722E32C613}"/>
              </a:ext>
            </a:extLst>
          </p:cNvPr>
          <p:cNvSpPr/>
          <p:nvPr/>
        </p:nvSpPr>
        <p:spPr>
          <a:xfrm flipH="1">
            <a:off x="5401733" y="4479925"/>
            <a:ext cx="3742267" cy="1201208"/>
          </a:xfrm>
          <a:prstGeom prst="borderCallout2">
            <a:avLst>
              <a:gd name="adj1" fmla="val -9074"/>
              <a:gd name="adj2" fmla="val 37347"/>
              <a:gd name="adj3" fmla="val -36071"/>
              <a:gd name="adj4" fmla="val 37977"/>
              <a:gd name="adj5" fmla="val -82966"/>
              <a:gd name="adj6" fmla="val 402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 Click ok. You’re done! But maybe check EEG with “Scroll View” to make sure everything is ok</a:t>
            </a:r>
          </a:p>
        </p:txBody>
      </p:sp>
    </p:spTree>
    <p:extLst>
      <p:ext uri="{BB962C8B-B14F-4D97-AF65-F5344CB8AC3E}">
        <p14:creationId xmlns:p14="http://schemas.microsoft.com/office/powerpoint/2010/main" val="196076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3C7D-C18A-43E7-A008-44AAB984183C}"/>
              </a:ext>
            </a:extLst>
          </p:cNvPr>
          <p:cNvSpPr>
            <a:spLocks noGrp="1"/>
          </p:cNvSpPr>
          <p:nvPr>
            <p:ph type="title"/>
          </p:nvPr>
        </p:nvSpPr>
        <p:spPr/>
        <p:txBody>
          <a:bodyPr/>
          <a:lstStyle/>
          <a:p>
            <a:r>
              <a:rPr lang="en-GB" dirty="0"/>
              <a:t>Components to reject</a:t>
            </a:r>
          </a:p>
        </p:txBody>
      </p:sp>
      <p:sp>
        <p:nvSpPr>
          <p:cNvPr id="3" name="Text Placeholder 2">
            <a:extLst>
              <a:ext uri="{FF2B5EF4-FFF2-40B4-BE49-F238E27FC236}">
                <a16:creationId xmlns:a16="http://schemas.microsoft.com/office/drawing/2014/main" id="{1B311863-D1C5-49F1-886D-E0BB73588C8A}"/>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5836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330A-24F4-4C93-A2E6-5E5C9F524630}"/>
              </a:ext>
            </a:extLst>
          </p:cNvPr>
          <p:cNvSpPr>
            <a:spLocks noGrp="1"/>
          </p:cNvSpPr>
          <p:nvPr>
            <p:ph type="title"/>
          </p:nvPr>
        </p:nvSpPr>
        <p:spPr/>
        <p:txBody>
          <a:bodyPr/>
          <a:lstStyle/>
          <a:p>
            <a:r>
              <a:rPr lang="en-GB" dirty="0"/>
              <a:t>Criterion for ICA components to remove</a:t>
            </a:r>
          </a:p>
        </p:txBody>
      </p:sp>
      <p:sp>
        <p:nvSpPr>
          <p:cNvPr id="3" name="Content Placeholder 2">
            <a:extLst>
              <a:ext uri="{FF2B5EF4-FFF2-40B4-BE49-F238E27FC236}">
                <a16:creationId xmlns:a16="http://schemas.microsoft.com/office/drawing/2014/main" id="{15460BEC-ACD8-448A-BE5B-F303612231AE}"/>
              </a:ext>
            </a:extLst>
          </p:cNvPr>
          <p:cNvSpPr>
            <a:spLocks noGrp="1"/>
          </p:cNvSpPr>
          <p:nvPr>
            <p:ph idx="1"/>
          </p:nvPr>
        </p:nvSpPr>
        <p:spPr/>
        <p:txBody>
          <a:bodyPr/>
          <a:lstStyle/>
          <a:p>
            <a:r>
              <a:rPr lang="en-US" dirty="0"/>
              <a:t>Maximum top 5 eye channels</a:t>
            </a:r>
          </a:p>
          <a:p>
            <a:pPr lvl="1" fontAlgn="base"/>
            <a:r>
              <a:rPr lang="en-US" dirty="0"/>
              <a:t>Identified as blobs in the eye region, and nothing elsewhere in the </a:t>
            </a:r>
            <a:r>
              <a:rPr lang="en-US" dirty="0" err="1"/>
              <a:t>topoplot</a:t>
            </a:r>
            <a:endParaRPr lang="en-US" dirty="0"/>
          </a:p>
          <a:p>
            <a:pPr lvl="1" fontAlgn="base"/>
            <a:r>
              <a:rPr lang="en-US" dirty="0"/>
              <a:t>Needs to be spread out in time (as shown in “trials” plot); single event components are ignored (because cut out later)</a:t>
            </a:r>
          </a:p>
          <a:p>
            <a:pPr lvl="1" fontAlgn="base"/>
            <a:r>
              <a:rPr lang="en-US" dirty="0"/>
              <a:t>Power spectrum needs to look very non-</a:t>
            </a:r>
            <a:r>
              <a:rPr lang="en-US" dirty="0" err="1"/>
              <a:t>brainlike</a:t>
            </a:r>
            <a:endParaRPr lang="en-US" dirty="0"/>
          </a:p>
          <a:p>
            <a:r>
              <a:rPr lang="en-US" dirty="0"/>
              <a:t>Maximum top 2 heartbeat channels</a:t>
            </a:r>
          </a:p>
          <a:p>
            <a:pPr lvl="1" fontAlgn="base"/>
            <a:r>
              <a:rPr lang="en-US" dirty="0"/>
              <a:t>Identified by lopsided halo look, and regular dots in trials plot</a:t>
            </a:r>
          </a:p>
          <a:p>
            <a:pPr marL="0" indent="0">
              <a:buNone/>
            </a:pPr>
            <a:endParaRPr lang="en-GB" dirty="0"/>
          </a:p>
        </p:txBody>
      </p:sp>
    </p:spTree>
    <p:extLst>
      <p:ext uri="{BB962C8B-B14F-4D97-AF65-F5344CB8AC3E}">
        <p14:creationId xmlns:p14="http://schemas.microsoft.com/office/powerpoint/2010/main" val="3054669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DA9FDA9-0D4D-44D5-8C12-9A3A5CC3E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600075"/>
            <a:ext cx="7334250" cy="565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8E6CB8-CDFC-47EF-87F7-850B3EDD7CEB}"/>
              </a:ext>
            </a:extLst>
          </p:cNvPr>
          <p:cNvSpPr txBox="1"/>
          <p:nvPr/>
        </p:nvSpPr>
        <p:spPr>
          <a:xfrm>
            <a:off x="191029" y="537633"/>
            <a:ext cx="2163233" cy="1200329"/>
          </a:xfrm>
          <a:prstGeom prst="rect">
            <a:avLst/>
          </a:prstGeom>
          <a:solidFill>
            <a:schemeClr val="bg1"/>
          </a:solidFill>
          <a:ln w="28575">
            <a:solidFill>
              <a:schemeClr val="accent2"/>
            </a:solidFill>
          </a:ln>
        </p:spPr>
        <p:txBody>
          <a:bodyPr wrap="square" rtlCol="0">
            <a:spAutoFit/>
          </a:bodyPr>
          <a:lstStyle/>
          <a:p>
            <a:pPr algn="ctr"/>
            <a:r>
              <a:rPr lang="en-GB" dirty="0"/>
              <a:t>Components in an orange square should be selected for closer inspection</a:t>
            </a:r>
          </a:p>
        </p:txBody>
      </p:sp>
      <p:sp>
        <p:nvSpPr>
          <p:cNvPr id="3" name="Rectangle 2">
            <a:extLst>
              <a:ext uri="{FF2B5EF4-FFF2-40B4-BE49-F238E27FC236}">
                <a16:creationId xmlns:a16="http://schemas.microsoft.com/office/drawing/2014/main" id="{B6231F4D-B517-4FD0-BD67-5BD5CA866238}"/>
              </a:ext>
            </a:extLst>
          </p:cNvPr>
          <p:cNvSpPr/>
          <p:nvPr/>
        </p:nvSpPr>
        <p:spPr>
          <a:xfrm>
            <a:off x="2578100" y="537633"/>
            <a:ext cx="960967" cy="10837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6C3BD81-28A1-4C67-9481-1458D17B244E}"/>
              </a:ext>
            </a:extLst>
          </p:cNvPr>
          <p:cNvSpPr/>
          <p:nvPr/>
        </p:nvSpPr>
        <p:spPr>
          <a:xfrm>
            <a:off x="6646333" y="537633"/>
            <a:ext cx="960967" cy="10837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A93195F-1C49-461D-91AA-AF0757FF5F0F}"/>
              </a:ext>
            </a:extLst>
          </p:cNvPr>
          <p:cNvSpPr/>
          <p:nvPr/>
        </p:nvSpPr>
        <p:spPr>
          <a:xfrm>
            <a:off x="5615516" y="2603500"/>
            <a:ext cx="960967" cy="10837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F07245CE-C8D4-47EF-9F4D-05E5B87CAD22}"/>
              </a:ext>
            </a:extLst>
          </p:cNvPr>
          <p:cNvSpPr/>
          <p:nvPr/>
        </p:nvSpPr>
        <p:spPr>
          <a:xfrm>
            <a:off x="8697383" y="2650067"/>
            <a:ext cx="960967" cy="10837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9102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758</Words>
  <Application>Microsoft Office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How to Remove ICA Components</vt:lpstr>
      <vt:lpstr>How to</vt:lpstr>
      <vt:lpstr>PowerPoint Presentation</vt:lpstr>
      <vt:lpstr>PowerPoint Presentation</vt:lpstr>
      <vt:lpstr>PowerPoint Presentation</vt:lpstr>
      <vt:lpstr>PowerPoint Presentation</vt:lpstr>
      <vt:lpstr>Components to reject</vt:lpstr>
      <vt:lpstr>Criterion for ICA components to remove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Remove ICA Components</dc:title>
  <dc:creator>Sophia Snipes</dc:creator>
  <cp:lastModifiedBy>Sophia Snipes</cp:lastModifiedBy>
  <cp:revision>13</cp:revision>
  <dcterms:created xsi:type="dcterms:W3CDTF">2020-03-26T14:51:22Z</dcterms:created>
  <dcterms:modified xsi:type="dcterms:W3CDTF">2020-03-26T15:54:22Z</dcterms:modified>
</cp:coreProperties>
</file>